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4"/>
  </p:sldMasterIdLst>
  <p:notesMasterIdLst>
    <p:notesMasterId r:id="rId9"/>
  </p:notesMasterIdLst>
  <p:sldIdLst>
    <p:sldId id="701" r:id="rId5"/>
    <p:sldId id="695" r:id="rId6"/>
    <p:sldId id="700" r:id="rId7"/>
    <p:sldId id="643" r:id="rId8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4238B2D-1CEF-743E-77AD-3EE1A340E4E8}" name="Megan McWilliams" initials="MM" userId="S::mmcwilliams@hntb.com::3d18ac17-1a85-40af-a08f-ec407cbc66ee" providerId="AD"/>
  <p188:author id="{1D33AB59-5CBD-5908-BD1E-C30E5124F8DC}" name="Steve Townsend" initials="ST" userId="S::jj11722@tn.gov::4d7949b6-3c8b-4b69-b200-bb70fb42633f" providerId="AD"/>
  <p188:author id="{875857A8-E5BF-8E4F-BD58-04764A34B3BB}" name="Matthew De Giulio" initials="MDG" userId="S::mdegiulio@hntb.com::bc393367-c9f9-46b1-baf4-bb7a8bdbd290" providerId="AD"/>
  <p188:author id="{3F7A4BFC-CC6D-FC60-1143-00719ACC41D8}" name="Jennifer Schultz" initials="JS" userId="S::jschultz@hntb.com::4a500a03-33a8-448c-8338-77278c0f1e6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Megan McWilliams" initials="MM" lastIdx="7" clrIdx="6">
    <p:extLst>
      <p:ext uri="{19B8F6BF-5375-455C-9EA6-DF929625EA0E}">
        <p15:presenceInfo xmlns:p15="http://schemas.microsoft.com/office/powerpoint/2012/main" userId="S::mmcwilliams@hntb.com::3d18ac17-1a85-40af-a08f-ec407cbc66ee" providerId="AD"/>
      </p:ext>
    </p:extLst>
  </p:cmAuthor>
  <p:cmAuthor id="1" name="Microsoft Office User" initials="MOU" lastIdx="1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  <p:cmAuthor id="8" name="Lyndsay Botts" initials="LB" lastIdx="6" clrIdx="7">
    <p:extLst>
      <p:ext uri="{19B8F6BF-5375-455C-9EA6-DF929625EA0E}">
        <p15:presenceInfo xmlns:p15="http://schemas.microsoft.com/office/powerpoint/2012/main" userId="S::lbotts@hntb.com::e1db236c-ff9f-4e56-9803-6b80d5ce1c3b" providerId="AD"/>
      </p:ext>
    </p:extLst>
  </p:cmAuthor>
  <p:cmAuthor id="2" name="Randy Park" initials="RP" lastIdx="18" clrIdx="1">
    <p:extLst>
      <p:ext uri="{19B8F6BF-5375-455C-9EA6-DF929625EA0E}">
        <p15:presenceInfo xmlns:p15="http://schemas.microsoft.com/office/powerpoint/2012/main" userId="S::randy@avenueconsultants.com::7415d97c-f4bc-4107-baca-35e10694db31" providerId="AD"/>
      </p:ext>
    </p:extLst>
  </p:cmAuthor>
  <p:cmAuthor id="3" name="HG Kunzler" initials="HK" lastIdx="40" clrIdx="2">
    <p:extLst>
      <p:ext uri="{19B8F6BF-5375-455C-9EA6-DF929625EA0E}">
        <p15:presenceInfo xmlns:p15="http://schemas.microsoft.com/office/powerpoint/2012/main" userId="S::hg@avenueconsultants.com::7ace8b41-80d9-4b21-840a-964934c68fbb" providerId="AD"/>
      </p:ext>
    </p:extLst>
  </p:cmAuthor>
  <p:cmAuthor id="4" name="Jeremiah Johnston" initials="JJ" lastIdx="3" clrIdx="3">
    <p:extLst>
      <p:ext uri="{19B8F6BF-5375-455C-9EA6-DF929625EA0E}">
        <p15:presenceInfo xmlns:p15="http://schemas.microsoft.com/office/powerpoint/2012/main" userId="S::jjohnston@avenueconsultants.com::12408703-d13e-476a-ba88-f8d74111e663" providerId="AD"/>
      </p:ext>
    </p:extLst>
  </p:cmAuthor>
  <p:cmAuthor id="5" name="Preston Elliott" initials="PE" lastIdx="2" clrIdx="4">
    <p:extLst>
      <p:ext uri="{19B8F6BF-5375-455C-9EA6-DF929625EA0E}">
        <p15:presenceInfo xmlns:p15="http://schemas.microsoft.com/office/powerpoint/2012/main" userId="S::JJ10417@tn.gov::665acfc2-a9d6-407e-9a75-88a36d364145" providerId="AD"/>
      </p:ext>
    </p:extLst>
  </p:cmAuthor>
  <p:cmAuthor id="6" name="Jennifer Schultz" initials="JS" lastIdx="28" clrIdx="5">
    <p:extLst>
      <p:ext uri="{19B8F6BF-5375-455C-9EA6-DF929625EA0E}">
        <p15:presenceInfo xmlns:p15="http://schemas.microsoft.com/office/powerpoint/2012/main" userId="S::jschultz@hntb.com::4a500a03-33a8-448c-8338-77278c0f1e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376D"/>
    <a:srgbClr val="EE3524"/>
    <a:srgbClr val="FFBE00"/>
    <a:srgbClr val="919195"/>
    <a:srgbClr val="E0E0E0"/>
    <a:srgbClr val="FFCC00"/>
    <a:srgbClr val="FF0F00"/>
    <a:srgbClr val="FBB03B"/>
    <a:srgbClr val="AAABAD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19" autoAdjust="0"/>
    <p:restoredTop sz="56222" autoAdjust="0"/>
  </p:normalViewPr>
  <p:slideViewPr>
    <p:cSldViewPr snapToGrid="0">
      <p:cViewPr varScale="1">
        <p:scale>
          <a:sx n="45" d="100"/>
          <a:sy n="45" d="100"/>
        </p:scale>
        <p:origin x="185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EF0A091-6F58-4818-B6ED-1109C5A2711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6AECC6EC-C666-44DA-831B-A75976818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104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+mn-lt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ECC6EC-C666-44DA-831B-A75976818ECA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76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ECC6EC-C666-44DA-831B-A75976818E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83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PLAY WHAT’S NEXT VIDEO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ECC6EC-C666-44DA-831B-A75976818E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085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ECC6EC-C666-44DA-831B-A75976818EC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87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3886200"/>
            <a:ext cx="9144000" cy="2514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038603"/>
            <a:ext cx="8839200" cy="1422399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" y="5461001"/>
            <a:ext cx="8839200" cy="812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pPr lvl="0"/>
            <a:r>
              <a:rPr lang="en-US"/>
              <a:t>Sub-Title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400800"/>
            <a:ext cx="9144000" cy="457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100" baseline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Name, Position | Date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85987" y="1219200"/>
            <a:ext cx="477202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42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8763000" cy="4958462"/>
          </a:xfrm>
        </p:spPr>
        <p:txBody>
          <a:bodyPr>
            <a:normAutofit/>
          </a:bodyPr>
          <a:lstStyle>
            <a:lvl1pPr>
              <a:buClr>
                <a:schemeClr val="accent5">
                  <a:lumMod val="60000"/>
                  <a:lumOff val="40000"/>
                </a:schemeClr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5">
                  <a:lumMod val="60000"/>
                  <a:lumOff val="40000"/>
                </a:schemeClr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5">
                  <a:lumMod val="60000"/>
                  <a:lumOff val="40000"/>
                </a:schemeClr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48E208B9-1D8B-47C6-86ED-DDEADE99B1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8600" y="6164152"/>
            <a:ext cx="2133600" cy="672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188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6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6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6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90FE7574-D047-43B4-B248-B81997C538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8600" y="6164152"/>
            <a:ext cx="2133600" cy="672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185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-Column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4191000" cy="4958462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724400" y="1193804"/>
            <a:ext cx="4191000" cy="4958462"/>
          </a:xfrm>
        </p:spPr>
        <p:txBody>
          <a:bodyPr>
            <a:normAutofit/>
          </a:bodyPr>
          <a:lstStyle>
            <a:lvl1pPr>
              <a:buClr>
                <a:srgbClr val="FF00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0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0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9490C80-E005-4899-9E69-77487B8E06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8600" y="6156476"/>
            <a:ext cx="2226320" cy="70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569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455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Oran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Yellow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78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Gray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838701" y="88900"/>
            <a:ext cx="3848100" cy="263525"/>
          </a:xfrm>
        </p:spPr>
        <p:txBody>
          <a:bodyPr/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presentation title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C9224-0E86-4A9A-8DD9-792BBB0652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Shape 19">
            <a:extLst>
              <a:ext uri="{FF2B5EF4-FFF2-40B4-BE49-F238E27FC236}">
                <a16:creationId xmlns:a16="http://schemas.microsoft.com/office/drawing/2014/main" id="{A06853A9-00D4-4EDC-88C4-502EA4A49E28}"/>
              </a:ext>
            </a:extLst>
          </p:cNvPr>
          <p:cNvSpPr/>
          <p:nvPr userDrawn="1"/>
        </p:nvSpPr>
        <p:spPr>
          <a:xfrm rot="5400000">
            <a:off x="8472898" y="404851"/>
            <a:ext cx="617999" cy="495299"/>
          </a:xfrm>
          <a:prstGeom prst="homePlate">
            <a:avLst>
              <a:gd name="adj" fmla="val 31901"/>
            </a:avLst>
          </a:prstGeom>
          <a:solidFill>
            <a:srgbClr val="BFBFB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1" name="Shape 20">
            <a:extLst>
              <a:ext uri="{FF2B5EF4-FFF2-40B4-BE49-F238E27FC236}">
                <a16:creationId xmlns:a16="http://schemas.microsoft.com/office/drawing/2014/main" id="{5C4BA9E8-6138-4891-9BA8-48DEE6BEFAE9}"/>
              </a:ext>
            </a:extLst>
          </p:cNvPr>
          <p:cNvSpPr txBox="1"/>
          <p:nvPr userDrawn="1"/>
        </p:nvSpPr>
        <p:spPr>
          <a:xfrm>
            <a:off x="8508697" y="332473"/>
            <a:ext cx="546299" cy="538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1" i="0" u="none" strike="noStrike" cap="none" baseline="0">
                <a:solidFill>
                  <a:srgbClr val="3F3F3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1" i="0" u="none" strike="noStrike" cap="none" baseline="0">
              <a:solidFill>
                <a:srgbClr val="3F3F3F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3361721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81000" y="2209801"/>
            <a:ext cx="3962400" cy="2235200"/>
          </a:xfrm>
        </p:spPr>
        <p:txBody>
          <a:bodyPr>
            <a:noAutofit/>
          </a:bodyPr>
          <a:lstStyle>
            <a:lvl1pPr marL="0" indent="0" algn="l">
              <a:defRPr sz="3600">
                <a:effectLst/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5562600"/>
            <a:ext cx="4038600" cy="1117600"/>
          </a:xfrm>
        </p:spPr>
        <p:txBody>
          <a:bodyPr anchor="b">
            <a:normAutofit/>
          </a:bodyPr>
          <a:lstStyle>
            <a:lvl1pPr marL="0" indent="0">
              <a:buNone/>
              <a:defRPr sz="11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Name, Position</a:t>
            </a:r>
          </a:p>
          <a:p>
            <a:pPr lvl="0"/>
            <a:r>
              <a:rPr lang="en-US"/>
              <a:t>Date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81000" y="4445001"/>
            <a:ext cx="3962400" cy="8128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5"/>
                </a:solidFill>
                <a:latin typeface="PermianSlabSerifTypeface" pitchFamily="50" charset="0"/>
              </a:defRPr>
            </a:lvl1pPr>
          </a:lstStyle>
          <a:p>
            <a:pPr lvl="0"/>
            <a:r>
              <a:rPr lang="en-US"/>
              <a:t>Sub-Title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1000" y="381000"/>
            <a:ext cx="2226945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976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590800" y="3874770"/>
            <a:ext cx="6553200" cy="22402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3962400"/>
            <a:ext cx="6324600" cy="2057400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00" y="3766736"/>
            <a:ext cx="2514600" cy="24563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489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N 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562600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5800" y="6019800"/>
            <a:ext cx="866774" cy="86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978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8763000" cy="4958462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4D71D2B9-B4C4-474D-81F3-B69EFE0CD1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8600" y="6156476"/>
            <a:ext cx="2226320" cy="70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88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rgbClr val="FF0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DA4926A5-DDB6-4137-8580-A8864E5461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8600" y="6164152"/>
            <a:ext cx="2133600" cy="672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65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3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3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2EA712FA-C117-45B3-A170-A661C81EBD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8600" y="6164152"/>
            <a:ext cx="2133600" cy="672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9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1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1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910" y="6152266"/>
            <a:ext cx="127254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100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Yellow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4BE39D3E-8E79-4D3A-855D-5F42BE8869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8600" y="6164152"/>
            <a:ext cx="2133600" cy="672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6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10326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0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0" r:id="rId2"/>
    <p:sldLayoutId id="2147483649" r:id="rId3"/>
    <p:sldLayoutId id="2147483680" r:id="rId4"/>
    <p:sldLayoutId id="2147483671" r:id="rId5"/>
    <p:sldLayoutId id="2147483668" r:id="rId6"/>
    <p:sldLayoutId id="2147483665" r:id="rId7"/>
    <p:sldLayoutId id="2147483672" r:id="rId8"/>
    <p:sldLayoutId id="2147483673" r:id="rId9"/>
    <p:sldLayoutId id="2147483679" r:id="rId10"/>
    <p:sldLayoutId id="2147483674" r:id="rId11"/>
    <p:sldLayoutId id="2147483662" r:id="rId12"/>
    <p:sldLayoutId id="2147483663" r:id="rId13"/>
    <p:sldLayoutId id="2147483676" r:id="rId14"/>
    <p:sldLayoutId id="2147483677" r:id="rId15"/>
    <p:sldLayoutId id="2147483675" r:id="rId16"/>
    <p:sldLayoutId id="2147483678" r:id="rId17"/>
    <p:sldLayoutId id="214748368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sv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2.sv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sv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Relationship Id="rId14" Type="http://schemas.openxmlformats.org/officeDocument/2006/relationships/image" Target="../media/image20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LJDs-oC68n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6.png"/><Relationship Id="rId4" Type="http://schemas.openxmlformats.org/officeDocument/2006/relationships/image" Target="../media/image2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09564BF-CB6A-524A-829F-2A1A157E2C7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2023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F0E295-31F4-49D3-BFD6-52FE24823D54}"/>
              </a:ext>
            </a:extLst>
          </p:cNvPr>
          <p:cNvSpPr/>
          <p:nvPr/>
        </p:nvSpPr>
        <p:spPr>
          <a:xfrm>
            <a:off x="1374259" y="947057"/>
            <a:ext cx="6395483" cy="27132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6F2A4A-3656-4A2B-86C4-20B0C246429D}"/>
              </a:ext>
            </a:extLst>
          </p:cNvPr>
          <p:cNvSpPr txBox="1"/>
          <p:nvPr/>
        </p:nvSpPr>
        <p:spPr>
          <a:xfrm>
            <a:off x="1983922" y="4057651"/>
            <a:ext cx="5257800" cy="1892826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 algn="ctr">
              <a:spcAft>
                <a:spcPts val="900"/>
              </a:spcAft>
            </a:pPr>
            <a:endParaRPr lang="en-US" sz="2400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>
              <a:spcAft>
                <a:spcPts val="900"/>
              </a:spcAft>
            </a:pPr>
            <a:r>
              <a:rPr lang="en-US" sz="24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Commissioner Butch Eley</a:t>
            </a:r>
          </a:p>
          <a:p>
            <a:pPr algn="ctr">
              <a:spcAft>
                <a:spcPts val="900"/>
              </a:spcAft>
            </a:pPr>
            <a:r>
              <a:rPr lang="en-US" sz="24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TCHOA Legislative Conference</a:t>
            </a:r>
          </a:p>
          <a:p>
            <a:pPr algn="ctr">
              <a:spcAft>
                <a:spcPts val="900"/>
              </a:spcAft>
            </a:pPr>
            <a:r>
              <a:rPr lang="en-US" sz="24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May 25, 2023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A38E63D9-685C-4B3D-B4A7-3C13868DCE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01446" y="1722475"/>
            <a:ext cx="5415748" cy="170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383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D4ECD-AFAF-EA0D-A2F1-810C54E48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Transportation Modernization Act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18D524-2288-8040-7437-34B4AA798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6A076-0EB6-4ACF-BC93-AE169B35ECF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C51C71-BB94-1076-618C-AA067067A281}"/>
              </a:ext>
            </a:extLst>
          </p:cNvPr>
          <p:cNvSpPr/>
          <p:nvPr/>
        </p:nvSpPr>
        <p:spPr>
          <a:xfrm>
            <a:off x="254000" y="1239520"/>
            <a:ext cx="2682240" cy="4765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Public-Private Partnerships (P3)</a:t>
            </a:r>
            <a:endParaRPr lang="en-US" sz="2400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endParaRPr lang="en-US" sz="2400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endParaRPr lang="en-US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endParaRPr lang="en-US" sz="14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endParaRPr lang="en-US" sz="14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endParaRPr lang="en-US" sz="14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r>
              <a:rPr lang="en-US" sz="1400" dirty="0">
                <a:latin typeface="Open Sans" pitchFamily="2" charset="0"/>
                <a:ea typeface="Open Sans" pitchFamily="2" charset="0"/>
                <a:cs typeface="Open Sans" pitchFamily="2" charset="0"/>
              </a:rPr>
              <a:t>Partner with private </a:t>
            </a:r>
          </a:p>
          <a:p>
            <a:pPr algn="ctr"/>
            <a:r>
              <a:rPr lang="en-US" sz="1400" dirty="0">
                <a:latin typeface="Open Sans" pitchFamily="2" charset="0"/>
                <a:ea typeface="Open Sans" pitchFamily="2" charset="0"/>
                <a:cs typeface="Open Sans" pitchFamily="2" charset="0"/>
              </a:rPr>
              <a:t>sector to build </a:t>
            </a:r>
            <a:r>
              <a:rPr lang="en-US" sz="14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NEW</a:t>
            </a:r>
            <a:r>
              <a:rPr lang="en-US" sz="1400" dirty="0">
                <a:latin typeface="Open Sans" pitchFamily="2" charset="0"/>
                <a:ea typeface="Open Sans" pitchFamily="2" charset="0"/>
                <a:cs typeface="Open Sans" pitchFamily="2" charset="0"/>
              </a:rPr>
              <a:t> lanes on congested, urban highways</a:t>
            </a:r>
          </a:p>
          <a:p>
            <a:endParaRPr lang="en-US" sz="14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en-US" sz="14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en-US" sz="14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endParaRPr lang="en-US" sz="14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endParaRPr lang="en-US" sz="14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endParaRPr lang="en-US" sz="14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endParaRPr lang="en-US" sz="14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r>
              <a:rPr lang="en-US" sz="1400" dirty="0">
                <a:latin typeface="Open Sans" pitchFamily="2" charset="0"/>
                <a:ea typeface="Open Sans" pitchFamily="2" charset="0"/>
                <a:cs typeface="Open Sans" pitchFamily="2" charset="0"/>
              </a:rPr>
              <a:t>Frees up state funds for more projects in rural communities</a:t>
            </a:r>
          </a:p>
          <a:p>
            <a:pPr algn="ctr"/>
            <a:endParaRPr lang="en-US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endParaRPr lang="en-US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8B4AC2-9F5D-2868-1EE2-1E1DF53260D3}"/>
              </a:ext>
            </a:extLst>
          </p:cNvPr>
          <p:cNvSpPr/>
          <p:nvPr/>
        </p:nvSpPr>
        <p:spPr>
          <a:xfrm>
            <a:off x="3261360" y="1239520"/>
            <a:ext cx="2682240" cy="4765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Expand Alternative Delivery</a:t>
            </a:r>
          </a:p>
          <a:p>
            <a:pPr algn="ctr"/>
            <a:endParaRPr lang="en-US" sz="1200" i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endParaRPr lang="en-US" sz="1200" i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endParaRPr lang="en-US" sz="1200" i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endParaRPr lang="en-US" sz="1200" i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endParaRPr lang="en-US" sz="1200" i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endParaRPr lang="en-US" sz="1200" i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endParaRPr lang="en-US" sz="1200" i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endParaRPr lang="en-US" sz="1200" i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r>
              <a:rPr lang="en-US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30-50% </a:t>
            </a:r>
            <a:r>
              <a:rPr lang="en-US" dirty="0">
                <a:latin typeface="Open Sans" pitchFamily="2" charset="0"/>
                <a:ea typeface="Open Sans" pitchFamily="2" charset="0"/>
                <a:cs typeface="Open Sans" pitchFamily="2" charset="0"/>
              </a:rPr>
              <a:t>faster delivery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en-US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en-US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endParaRPr lang="en-US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r>
              <a:rPr lang="en-US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40%</a:t>
            </a:r>
            <a:r>
              <a:rPr lang="en-US" dirty="0">
                <a:latin typeface="Open Sans" pitchFamily="2" charset="0"/>
                <a:ea typeface="Open Sans" pitchFamily="2" charset="0"/>
                <a:cs typeface="Open Sans" pitchFamily="2" charset="0"/>
              </a:rPr>
              <a:t> cost savings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DAB689-0202-303F-ADC1-8BC11CB666A3}"/>
              </a:ext>
            </a:extLst>
          </p:cNvPr>
          <p:cNvSpPr/>
          <p:nvPr/>
        </p:nvSpPr>
        <p:spPr>
          <a:xfrm>
            <a:off x="6268720" y="1239520"/>
            <a:ext cx="2682240" cy="4765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Electric Vehicle (EV) Parity</a:t>
            </a:r>
          </a:p>
          <a:p>
            <a:pPr algn="ctr"/>
            <a:endParaRPr lang="en-US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en-US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en-US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en-US" sz="14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endParaRPr lang="en-US" sz="14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endParaRPr lang="en-US" sz="14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r>
              <a:rPr lang="en-US" sz="1400" dirty="0">
                <a:latin typeface="Open Sans" pitchFamily="2" charset="0"/>
                <a:ea typeface="Open Sans" pitchFamily="2" charset="0"/>
                <a:cs typeface="Open Sans" pitchFamily="2" charset="0"/>
              </a:rPr>
              <a:t>Create parity between combustion engine vehicles and EVs</a:t>
            </a:r>
          </a:p>
          <a:p>
            <a:endParaRPr lang="en-US" sz="14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en-US" sz="14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en-US" sz="14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en-US" sz="14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en-US" sz="14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en-US" sz="14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ctr"/>
            <a:r>
              <a:rPr lang="en-US" sz="1400" dirty="0">
                <a:latin typeface="Open Sans" pitchFamily="2" charset="0"/>
                <a:ea typeface="Open Sans" pitchFamily="2" charset="0"/>
                <a:cs typeface="Open Sans" pitchFamily="2" charset="0"/>
              </a:rPr>
              <a:t>Allows TDOT to keep pace building and maintaining roads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FD87B3A-7267-9639-9B5C-68AE6E0539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2381" y="2018446"/>
            <a:ext cx="1124211" cy="1124211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64141A75-EA24-37FD-DC63-F0C246C739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72850" y="4116781"/>
            <a:ext cx="1005444" cy="1005444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84A52472-EC0D-1CF1-90D5-397118743FB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699720" y="2219630"/>
            <a:ext cx="1460929" cy="1022391"/>
          </a:xfrm>
          <a:prstGeom prst="rect">
            <a:avLst/>
          </a:prstGeom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id="{1BDB46AA-EB8D-1CEC-59AF-4DF8777C75F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052433" y="3880594"/>
            <a:ext cx="1039134" cy="1068000"/>
          </a:xfrm>
          <a:prstGeom prst="rect">
            <a:avLst/>
          </a:prstGeom>
        </p:spPr>
      </p:pic>
      <p:pic>
        <p:nvPicPr>
          <p:cNvPr id="25" name="Graphic 24">
            <a:extLst>
              <a:ext uri="{FF2B5EF4-FFF2-40B4-BE49-F238E27FC236}">
                <a16:creationId xmlns:a16="http://schemas.microsoft.com/office/drawing/2014/main" id="{90CF9D27-04BB-785E-93BD-3F1F7612143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081807" y="4115577"/>
            <a:ext cx="1056066" cy="1056066"/>
          </a:xfrm>
          <a:prstGeom prst="rect">
            <a:avLst/>
          </a:prstGeom>
        </p:spPr>
      </p:pic>
      <p:pic>
        <p:nvPicPr>
          <p:cNvPr id="29" name="Graphic 28">
            <a:extLst>
              <a:ext uri="{FF2B5EF4-FFF2-40B4-BE49-F238E27FC236}">
                <a16:creationId xmlns:a16="http://schemas.microsoft.com/office/drawing/2014/main" id="{70EB0329-86B7-C2B8-0ED3-A8AEC12F9DF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447421" y="1592648"/>
            <a:ext cx="2191392" cy="1690013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45B1B155-5637-ED64-C39C-6EE0083FEC4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45814" y="2153260"/>
            <a:ext cx="774433" cy="758383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5226F602-3EED-1B5B-3371-1B1E6F2138E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23074" y="4203827"/>
            <a:ext cx="774433" cy="758383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17DCEA63-200F-62A1-8698-1420F62C79D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665216" y="2153260"/>
            <a:ext cx="774433" cy="758383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E274659E-2CD3-C229-804E-6C960752F02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597456" y="4243987"/>
            <a:ext cx="774433" cy="758383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ACF83F59-8930-2E0B-775B-8E9C5233727A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135274" y="2219630"/>
            <a:ext cx="774433" cy="758383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6DBEFFA9-A050-672D-E8A7-68A90584CF8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240651" y="4268060"/>
            <a:ext cx="774433" cy="75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581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4B3BE-10F5-AF86-6C59-86F2BAA79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E7EF28-3BEB-07E0-DFE0-56611A3A3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6A076-0EB6-4ACF-BC93-AE169B35ECF5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 descr="A picture containing arrow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5A5DB73D-6D14-B8C7-C8EB-EA8932C5980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1" b="488"/>
          <a:stretch/>
        </p:blipFill>
        <p:spPr>
          <a:xfrm>
            <a:off x="1309041" y="1645921"/>
            <a:ext cx="6525917" cy="3614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852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434311-85DA-4B19-A399-C5D7F75C7DB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10400" y="6375400"/>
            <a:ext cx="2133600" cy="365125"/>
          </a:xfrm>
        </p:spPr>
        <p:txBody>
          <a:bodyPr/>
          <a:lstStyle/>
          <a:p>
            <a:fld id="{5C76A076-0EB6-4ACF-BC93-AE169B35ECF5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42573CAA-C991-4949-A5CB-B1B04DB1EB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1770" y="474370"/>
            <a:ext cx="8720460" cy="22979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699E930-E619-424D-95FC-AA7E9BCB650A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293" y="3272589"/>
            <a:ext cx="2211070" cy="221107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D5F86CD-B4AE-43D9-BBDE-2351FDF333FB}"/>
              </a:ext>
            </a:extLst>
          </p:cNvPr>
          <p:cNvSpPr txBox="1"/>
          <p:nvPr/>
        </p:nvSpPr>
        <p:spPr>
          <a:xfrm>
            <a:off x="2639027" y="5483659"/>
            <a:ext cx="3865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F376D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Visit the Build With Us website</a:t>
            </a:r>
          </a:p>
        </p:txBody>
      </p:sp>
    </p:spTree>
    <p:extLst>
      <p:ext uri="{BB962C8B-B14F-4D97-AF65-F5344CB8AC3E}">
        <p14:creationId xmlns:p14="http://schemas.microsoft.com/office/powerpoint/2010/main" val="3440214186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B">
  <a:themeElements>
    <a:clrScheme name="Brand Colors">
      <a:dk1>
        <a:sysClr val="windowText" lastClr="000000"/>
      </a:dk1>
      <a:lt1>
        <a:sysClr val="window" lastClr="FFFFFF"/>
      </a:lt1>
      <a:dk2>
        <a:srgbClr val="1B365D"/>
      </a:dk2>
      <a:lt2>
        <a:srgbClr val="FF0F00"/>
      </a:lt2>
      <a:accent1>
        <a:srgbClr val="2DCCD3"/>
      </a:accent1>
      <a:accent2>
        <a:srgbClr val="D2D755"/>
      </a:accent2>
      <a:accent3>
        <a:srgbClr val="E87722"/>
      </a:accent3>
      <a:accent4>
        <a:srgbClr val="7C2529"/>
      </a:accent4>
      <a:accent5>
        <a:srgbClr val="666666"/>
      </a:accent5>
      <a:accent6>
        <a:srgbClr val="E6D395"/>
      </a:accent6>
      <a:hlink>
        <a:srgbClr val="131E29"/>
      </a:hlink>
      <a:folHlink>
        <a:srgbClr val="CBC4B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67AB8D2EFE58429C393B86F00545A4" ma:contentTypeVersion="0" ma:contentTypeDescription="Create a new document." ma:contentTypeScope="" ma:versionID="fb1ad4d750c359b6a020fd619f1f899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61A4AB4-07BE-4A48-83F2-5E6A95FEEC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0B13127-E2AC-4906-B8D3-BA36BA921064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49D7D8D-6ADC-400A-8021-13D0158552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31643</TotalTime>
  <Words>95</Words>
  <Application>Microsoft Office PowerPoint</Application>
  <PresentationFormat>On-screen Show (4:3)</PresentationFormat>
  <Paragraphs>63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Open Sans</vt:lpstr>
      <vt:lpstr>PermianSlabSerifTypeface</vt:lpstr>
      <vt:lpstr>Roboto Condensed</vt:lpstr>
      <vt:lpstr>PowerPoint B</vt:lpstr>
      <vt:lpstr>PowerPoint Presentation</vt:lpstr>
      <vt:lpstr>Transportation Modernization Act</vt:lpstr>
      <vt:lpstr>What’s Next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Program Delivery (IPD)</dc:title>
  <dc:creator>HG Kunzler</dc:creator>
  <cp:lastModifiedBy>Beth Emmons</cp:lastModifiedBy>
  <cp:revision>1294</cp:revision>
  <cp:lastPrinted>2021-11-30T21:03:58Z</cp:lastPrinted>
  <dcterms:created xsi:type="dcterms:W3CDTF">2020-12-29T23:25:22Z</dcterms:created>
  <dcterms:modified xsi:type="dcterms:W3CDTF">2023-05-31T14:33:47Z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0x0101005167AB8D2EFE58429C393B86F00545A4</vt:lpwstr>
  </property>
</Properties>
</file>